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7" r:id="rId1"/>
  </p:sldMasterIdLst>
  <p:notesMasterIdLst>
    <p:notesMasterId r:id="rId15"/>
  </p:notesMasterIdLst>
  <p:sldIdLst>
    <p:sldId id="401" r:id="rId2"/>
    <p:sldId id="403" r:id="rId3"/>
    <p:sldId id="387" r:id="rId4"/>
    <p:sldId id="404" r:id="rId5"/>
    <p:sldId id="405" r:id="rId6"/>
    <p:sldId id="413" r:id="rId7"/>
    <p:sldId id="414" r:id="rId8"/>
    <p:sldId id="415" r:id="rId9"/>
    <p:sldId id="420" r:id="rId10"/>
    <p:sldId id="416" r:id="rId11"/>
    <p:sldId id="417" r:id="rId12"/>
    <p:sldId id="423" r:id="rId13"/>
    <p:sldId id="424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Пользователь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33CC33"/>
    <a:srgbClr val="6E21C3"/>
    <a:srgbClr val="C917C1"/>
    <a:srgbClr val="ED702B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6224" autoAdjust="0"/>
    <p:restoredTop sz="97912" autoAdjust="0"/>
  </p:normalViewPr>
  <p:slideViewPr>
    <p:cSldViewPr>
      <p:cViewPr>
        <p:scale>
          <a:sx n="100" d="100"/>
          <a:sy n="100" d="100"/>
        </p:scale>
        <p:origin x="-1944" y="-3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3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844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B74788C-5506-4419-85FA-A56565465564}" type="datetimeFigureOut">
              <a:rPr lang="ru-RU"/>
              <a:pPr>
                <a:defRPr/>
              </a:pPr>
              <a:t>16.03.2020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73CBB9F-E1E4-44A3-B894-33F1D3E7C3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3CBB9F-E1E4-44A3-B894-33F1D3E7C3D7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78D3D0A-CCCC-4E53-93BB-72AAE48A8418}" type="datetimeFigureOut">
              <a:rPr lang="ru-RU" smtClean="0"/>
              <a:pPr>
                <a:defRPr/>
              </a:pPr>
              <a:t>16.03.2020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10B94A-7A2C-49B6-AD98-1089641CBAAF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E716C04-35AB-429F-BF62-A0BB98AB90C5}" type="datetimeFigureOut">
              <a:rPr lang="ru-RU" smtClean="0"/>
              <a:pPr>
                <a:defRPr/>
              </a:pPr>
              <a:t>16.03.2020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025889-C203-4C66-8A4C-40B7F04950EF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5DCB6C2-5979-4670-ABE3-3DA6C5B6A825}" type="datetimeFigureOut">
              <a:rPr lang="ru-RU" smtClean="0"/>
              <a:pPr>
                <a:defRPr/>
              </a:pPr>
              <a:t>16.03.2020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2C5ED6-4A19-4833-8AAC-DE499B649017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A8ED2A7-7133-49B6-9EE9-F88261B50886}" type="datetimeFigureOut">
              <a:rPr lang="ru-RU" smtClean="0"/>
              <a:pPr>
                <a:defRPr/>
              </a:pPr>
              <a:t>16.03.2020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7821E6-3D40-46A3-BE58-6877F66279D4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B24E599-5D35-4083-B4A6-F3570D29C746}" type="datetimeFigureOut">
              <a:rPr lang="ru-RU" smtClean="0"/>
              <a:pPr>
                <a:defRPr/>
              </a:pPr>
              <a:t>16.03.2020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8BE2DF-43AF-4325-8391-906804B16C06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83F34C5-4AA7-4452-9194-42B0203EAC17}" type="datetimeFigureOut">
              <a:rPr lang="ru-RU" smtClean="0"/>
              <a:pPr>
                <a:defRPr/>
              </a:pPr>
              <a:t>16.03.2020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CCC326-66F9-4C63-B62B-55A0227748C3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E0454EA-188E-4918-B92F-C9F05EF902EA}" type="datetimeFigureOut">
              <a:rPr lang="ru-RU" smtClean="0"/>
              <a:pPr>
                <a:defRPr/>
              </a:pPr>
              <a:t>16.03.2020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31514B-DD61-4D15-A6CD-AC5032F3AD1F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A409F8C-1CA8-4208-BB33-0D02BA07E68B}" type="datetimeFigureOut">
              <a:rPr lang="ru-RU" smtClean="0"/>
              <a:pPr>
                <a:defRPr/>
              </a:pPr>
              <a:t>16.03.2020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2179CB-07FF-4DD5-9756-A8CCE23D4915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8B5DBFD-E178-41C4-931B-F2620C10DBA4}" type="datetimeFigureOut">
              <a:rPr lang="ru-RU" smtClean="0"/>
              <a:pPr>
                <a:defRPr/>
              </a:pPr>
              <a:t>16.03.2020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670DDBE0-EE3A-43E1-BF02-738FADECA2E7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38CDFE6-21A7-43AE-A7FE-25D729CF44AA}" type="datetimeFigureOut">
              <a:rPr lang="ru-RU" smtClean="0"/>
              <a:pPr>
                <a:defRPr/>
              </a:pPr>
              <a:t>16.03.2020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7C531B-8F3F-4992-AD6B-0B7751BE7923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4115513-E6D0-46FF-BC57-8CBF9976DF06}" type="datetimeFigureOut">
              <a:rPr lang="ru-RU" smtClean="0"/>
              <a:pPr>
                <a:defRPr/>
              </a:pPr>
              <a:t>16.03.2020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7774E2-79B0-4E44-ADEE-A336F8F593D9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17D4DC4A-E186-45CE-B424-E642F43CEA3E}" type="datetimeFigureOut">
              <a:rPr lang="ru-RU" smtClean="0"/>
              <a:pPr>
                <a:defRPr/>
              </a:pPr>
              <a:t>16.03.2020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D90BD02D-6916-4EEE-A475-91DAD9B0BAB4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  <p:sldLayoutId id="2147483797" r:id="rId10"/>
    <p:sldLayoutId id="2147483798" r:id="rId11"/>
  </p:sldLayoutIdLst>
  <p:transition>
    <p:wipe dir="d"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3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6.jpeg"/><Relationship Id="rId7" Type="http://schemas.openxmlformats.org/officeDocument/2006/relationships/image" Target="../media/image5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10" Type="http://schemas.openxmlformats.org/officeDocument/2006/relationships/image" Target="../media/image53.jpeg"/><Relationship Id="rId4" Type="http://schemas.openxmlformats.org/officeDocument/2006/relationships/image" Target="../media/image47.jpeg"/><Relationship Id="rId9" Type="http://schemas.openxmlformats.org/officeDocument/2006/relationships/image" Target="../media/image52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jpeg"/><Relationship Id="rId7" Type="http://schemas.openxmlformats.org/officeDocument/2006/relationships/image" Target="../media/image5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0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arina\Desktop\дипломы\212391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6" name="TextBox 7"/>
          <p:cNvSpPr txBox="1">
            <a:spLocks noChangeArrowheads="1"/>
          </p:cNvSpPr>
          <p:nvPr/>
        </p:nvSpPr>
        <p:spPr bwMode="auto">
          <a:xfrm>
            <a:off x="357158" y="1000108"/>
            <a:ext cx="7500991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ru-RU" sz="8000" dirty="0">
              <a:ln w="19050">
                <a:solidFill>
                  <a:schemeClr val="tx1"/>
                </a:solidFill>
              </a:ln>
              <a:solidFill>
                <a:schemeClr val="accent4">
                  <a:lumMod val="60000"/>
                  <a:lumOff val="40000"/>
                </a:schemeClr>
              </a:solidFill>
              <a:latin typeface="Calibri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57356" y="357166"/>
            <a:ext cx="6786610" cy="830997"/>
          </a:xfrm>
          <a:prstGeom prst="rect">
            <a:avLst/>
          </a:prstGeom>
          <a:gradFill>
            <a:gsLst>
              <a:gs pos="0">
                <a:schemeClr val="bg2">
                  <a:lumMod val="90000"/>
                </a:schemeClr>
              </a:gs>
              <a:gs pos="75000">
                <a:schemeClr val="bg2">
                  <a:lumMod val="9000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3175">
                  <a:noFill/>
                  <a:prstDash val="solid"/>
                </a:ln>
                <a:solidFill>
                  <a:srgbClr val="0070C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Обособленное структурное подразделение </a:t>
            </a:r>
            <a:br>
              <a:rPr lang="ru-RU" sz="2400" b="1" dirty="0" smtClean="0">
                <a:ln w="3175">
                  <a:noFill/>
                  <a:prstDash val="solid"/>
                </a:ln>
                <a:solidFill>
                  <a:srgbClr val="0070C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n w="3175">
                  <a:noFill/>
                  <a:prstDash val="solid"/>
                </a:ln>
                <a:solidFill>
                  <a:srgbClr val="0070C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«Явасский детский сад № 2»</a:t>
            </a:r>
            <a:endParaRPr lang="ru-RU" sz="2400" b="1" dirty="0">
              <a:ln w="3175">
                <a:noFill/>
                <a:prstDash val="solid"/>
              </a:ln>
              <a:solidFill>
                <a:srgbClr val="0070C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10800000" flipV="1">
            <a:off x="357158" y="5500702"/>
            <a:ext cx="7973717" cy="707886"/>
          </a:xfrm>
          <a:prstGeom prst="rect">
            <a:avLst/>
          </a:prstGeom>
          <a:gradFill flip="none" rotWithShape="1">
            <a:gsLst>
              <a:gs pos="0">
                <a:srgbClr val="FFFFCC"/>
              </a:gs>
              <a:gs pos="48000">
                <a:srgbClr val="FFFFCC">
                  <a:alpha val="49804"/>
                </a:srgb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16200000" scaled="1"/>
            <a:tileRect/>
          </a:gradFill>
        </p:spPr>
        <p:txBody>
          <a:bodyPr wrap="square">
            <a:spAutoFit/>
          </a:bodyPr>
          <a:lstStyle/>
          <a:p>
            <a:pPr algn="just"/>
            <a:r>
              <a:rPr lang="ru-RU" sz="2000" b="1" u="sng" spc="50" dirty="0" smtClean="0">
                <a:ln w="3175" cmpd="sng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rgbClr val="33CC33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Подготовила:</a:t>
            </a:r>
          </a:p>
          <a:p>
            <a:pPr algn="just"/>
            <a:r>
              <a:rPr lang="ru-RU" sz="2000" b="1" spc="50" dirty="0" smtClean="0">
                <a:ln w="3175" cmpd="sng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rgbClr val="33CC33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Воспитатель: </a:t>
            </a:r>
            <a:r>
              <a:rPr lang="ru-RU" sz="2000" b="1" spc="50" dirty="0" err="1" smtClean="0">
                <a:ln w="3175" cmpd="sng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rgbClr val="33CC33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Макаркина</a:t>
            </a:r>
            <a:r>
              <a:rPr lang="ru-RU" sz="2000" b="1" spc="50" dirty="0" smtClean="0">
                <a:ln w="3175" cmpd="sng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rgbClr val="33CC33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Л.В.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4348" y="2357430"/>
            <a:ext cx="8143932" cy="172354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Патриотическое воспитание дошкольников</a:t>
            </a:r>
          </a:p>
          <a:p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 descr="http://www.hotdw.com/wp-content/uploads/2008/06/blue-sky-nature-1440x9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6487" y="0"/>
            <a:ext cx="921048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357158" y="1928802"/>
            <a:ext cx="828680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23863" algn="just"/>
            <a:r>
              <a:rPr lang="ru-RU" sz="2800" b="1" dirty="0" smtClean="0"/>
              <a:t>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 у маленького деревца, еле поднявшегося над землей, заботливый садовник укрепляет корень, от мощности которого зависит жизнь растения на протяжении нескольких десятилетий, так педагог должен заботиться о воспитании у своих детей чувства бесконечной любви к Родине</a:t>
            </a:r>
          </a:p>
          <a:p>
            <a:pPr indent="423863" algn="just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</a:t>
            </a:r>
          </a:p>
          <a:p>
            <a:pPr indent="423863" algn="just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В. А. Сухомлинский</a:t>
            </a:r>
          </a:p>
          <a:p>
            <a:pPr indent="423863" algn="just"/>
            <a:endParaRPr lang="ru-RU" sz="2800" dirty="0">
              <a:solidFill>
                <a:srgbClr val="002060"/>
              </a:solidFill>
              <a:latin typeface="Times New Roman" pitchFamily="18" charset="0"/>
              <a:cs typeface="Aparajita" pitchFamily="34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 descr="http://www.hotdw.com/wp-content/uploads/2008/06/blue-sky-nature-1440x9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Путин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568" y="1556792"/>
            <a:ext cx="1785950" cy="1812227"/>
          </a:xfrm>
          <a:prstGeom prst="rect">
            <a:avLst/>
          </a:prstGeom>
        </p:spPr>
      </p:pic>
      <p:pic>
        <p:nvPicPr>
          <p:cNvPr id="1026" name="Picture 2" descr="C:\Users\Ромашка\Desktop\fgo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3573016"/>
            <a:ext cx="1785950" cy="1285884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3286116" y="3500438"/>
            <a:ext cx="564360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Становление </a:t>
            </a: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 дошкольников ценностного отношения к родной стране, воспитания основ патриотизма, гражданственности</a:t>
            </a:r>
            <a:r>
              <a:rPr lang="ru-RU" sz="2400" b="1" dirty="0" smtClean="0">
                <a:solidFill>
                  <a:srgbClr val="7030A0"/>
                </a:solidFill>
              </a:rPr>
              <a:t>.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286116" y="5143512"/>
            <a:ext cx="564360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Примерный региональный модуль программы дошкольного образования «Мы в Мордовии живем»                            (О.В. </a:t>
            </a:r>
            <a:r>
              <a:rPr lang="ru-RU" sz="24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Бурляева</a:t>
            </a: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Л.П. </a:t>
            </a:r>
            <a:r>
              <a:rPr lang="ru-RU" sz="24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Карпушина</a:t>
            </a: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и др.) </a:t>
            </a:r>
            <a:endParaRPr lang="ru-RU" sz="2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3214678" y="1714488"/>
            <a:ext cx="571504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Государственная программа "Патриотическое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 воспитание граждан Российской Федерации на 2016 - 2020 годы" </a:t>
            </a:r>
          </a:p>
        </p:txBody>
      </p:sp>
      <p:pic>
        <p:nvPicPr>
          <p:cNvPr id="2" name="Picture 2" descr="C:\Users\Пользователь\Desktop\фото и видео материалы к ролику\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6100" y="5085184"/>
            <a:ext cx="2518351" cy="1656184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http://www.hotdw.com/wp-content/uploads/2008/06/blue-sky-nature-1440x9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0" y="2967335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357166"/>
            <a:ext cx="1500198" cy="614366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Цель: расширить знания дошкольников о структуре семьи, необходимости укрепления семейных связей</a:t>
            </a:r>
            <a:endParaRPr lang="ru-RU" sz="1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071670" y="357166"/>
            <a:ext cx="1500198" cy="614366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Цель: закрепить и расширить знания дошкольников  о достопримечательностях поселка, в котором они живут</a:t>
            </a:r>
            <a:endParaRPr lang="ru-RU" sz="1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857620" y="357166"/>
            <a:ext cx="1500198" cy="614366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Цель: приобщать  ребенка к красоте природы родного края</a:t>
            </a:r>
            <a:endParaRPr lang="ru-RU" sz="1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643570" y="357166"/>
            <a:ext cx="1500198" cy="614366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Цель: привить детям гордость за свою страну, закрепить и расширить знания о государственной символике, о своем крае</a:t>
            </a:r>
            <a:endParaRPr lang="ru-RU" sz="1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358082" y="357166"/>
            <a:ext cx="1500198" cy="614366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Цель: приобщить детей к истокам народной культуры, сохранить русские традиции и обычаи</a:t>
            </a:r>
            <a:endParaRPr lang="ru-RU" sz="1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Рамка 16"/>
          <p:cNvSpPr/>
          <p:nvPr/>
        </p:nvSpPr>
        <p:spPr>
          <a:xfrm>
            <a:off x="214282" y="2285992"/>
            <a:ext cx="1700218" cy="214314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9" name="Рамка 18"/>
          <p:cNvSpPr/>
          <p:nvPr/>
        </p:nvSpPr>
        <p:spPr>
          <a:xfrm>
            <a:off x="2000232" y="2285992"/>
            <a:ext cx="1700218" cy="214314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Рамка 19"/>
          <p:cNvSpPr/>
          <p:nvPr/>
        </p:nvSpPr>
        <p:spPr>
          <a:xfrm>
            <a:off x="3786182" y="2285992"/>
            <a:ext cx="1700218" cy="214314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1" name="Рамка 20"/>
          <p:cNvSpPr/>
          <p:nvPr/>
        </p:nvSpPr>
        <p:spPr>
          <a:xfrm>
            <a:off x="5572132" y="2285992"/>
            <a:ext cx="1643074" cy="214314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2" name="Рамка 21"/>
          <p:cNvSpPr/>
          <p:nvPr/>
        </p:nvSpPr>
        <p:spPr>
          <a:xfrm>
            <a:off x="7286644" y="2285992"/>
            <a:ext cx="1643074" cy="214314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57158" y="928670"/>
            <a:ext cx="15001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Родная </a:t>
            </a:r>
          </a:p>
          <a:p>
            <a:pPr algn="ctr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семья</a:t>
            </a:r>
            <a:endParaRPr lang="ru-RU" sz="28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071670" y="928670"/>
            <a:ext cx="15001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Родной поселок</a:t>
            </a:r>
            <a:endParaRPr lang="ru-RU" sz="28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857620" y="928670"/>
            <a:ext cx="164307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Родная природа</a:t>
            </a:r>
            <a:endParaRPr lang="ru-RU" sz="28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643571" y="928670"/>
            <a:ext cx="15716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Родная страна</a:t>
            </a:r>
            <a:endParaRPr lang="ru-RU" sz="28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286644" y="928670"/>
            <a:ext cx="18573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Родная культура</a:t>
            </a:r>
            <a:endParaRPr lang="ru-RU" sz="28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1" name="Рисунок 30" descr="F:\презент\п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4572008"/>
            <a:ext cx="1357322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Рисунок 31" descr="C:\Users\Ромашка\Desktop\гш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3108" y="4572008"/>
            <a:ext cx="1357321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Рисунок 32" descr="C:\Users\Ромашка\Desktop\s1200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29058" y="4572008"/>
            <a:ext cx="1357322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Рисунок 33" descr="C:\Users\Ромашка\Desktop\54308_html_m16138069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15008" y="4572008"/>
            <a:ext cx="1357322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Надя\Downloads\1734 89271726718 Нестеров К.И. ингос+\yavas.jpg"/>
          <p:cNvPicPr>
            <a:picLocks noChangeAspect="1" noChangeArrowheads="1"/>
          </p:cNvPicPr>
          <p:nvPr/>
        </p:nvPicPr>
        <p:blipFill>
          <a:blip r:embed="rId8" cstate="print"/>
          <a:srcRect l="20640" r="28636"/>
          <a:stretch>
            <a:fillRect/>
          </a:stretch>
        </p:blipFill>
        <p:spPr bwMode="auto">
          <a:xfrm>
            <a:off x="2143108" y="4572008"/>
            <a:ext cx="1357322" cy="1785384"/>
          </a:xfrm>
          <a:prstGeom prst="rect">
            <a:avLst/>
          </a:prstGeom>
          <a:noFill/>
        </p:spPr>
      </p:pic>
      <p:pic>
        <p:nvPicPr>
          <p:cNvPr id="1027" name="Picture 3" descr="F:\к презентации\JeFTCACPdpw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29520" y="4583886"/>
            <a:ext cx="1357322" cy="1809761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http://www.hotdw.com/wp-content/uploads/2008/06/blue-sky-nature-1440x9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785918" y="3000372"/>
            <a:ext cx="539530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43438" y="714356"/>
            <a:ext cx="1714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НОД</a:t>
            </a:r>
            <a:endParaRPr lang="ru-RU" sz="36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C:\Users\Пользователь\Desktop\нод\7щ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471476"/>
            <a:ext cx="2428892" cy="2957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Пользователь\Desktop\нод\з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-153226" y="4010821"/>
            <a:ext cx="2940053" cy="220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 descr="F:\к презентации\Epsj8-NwLs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72239" y="1643050"/>
            <a:ext cx="3228917" cy="2421688"/>
          </a:xfrm>
          <a:prstGeom prst="rect">
            <a:avLst/>
          </a:prstGeom>
          <a:noFill/>
        </p:spPr>
      </p:pic>
      <p:pic>
        <p:nvPicPr>
          <p:cNvPr id="39937" name="Picture 1" descr="F:\презент\ьр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71736" y="1643050"/>
            <a:ext cx="3143272" cy="23574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2" name="Picture 4" descr="F:\к презентации\8YLNyyv8Qb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85984" y="4143380"/>
            <a:ext cx="3243769" cy="2432827"/>
          </a:xfrm>
          <a:prstGeom prst="rect">
            <a:avLst/>
          </a:prstGeom>
          <a:noFill/>
        </p:spPr>
      </p:pic>
      <p:pic>
        <p:nvPicPr>
          <p:cNvPr id="15" name="Picture 2" descr="F:\к презентации\j9azCEORr2g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715007" y="4214818"/>
            <a:ext cx="3257530" cy="2443148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http://www.hotdw.com/wp-content/uploads/2008/06/blue-sky-nature-1440x9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357166"/>
            <a:ext cx="8429684" cy="121444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       </a:t>
            </a:r>
            <a:r>
              <a:rPr lang="ru-RU" sz="4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Приобщение </a:t>
            </a:r>
            <a:br>
              <a:rPr lang="ru-RU" sz="4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</a:br>
            <a:r>
              <a:rPr lang="ru-RU" sz="4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к художественной литературе </a:t>
            </a:r>
            <a:endParaRPr lang="ru-RU" sz="4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Times New Roman" pitchFamily="18" charset="0"/>
            </a:endParaRPr>
          </a:p>
        </p:txBody>
      </p:sp>
      <p:pic>
        <p:nvPicPr>
          <p:cNvPr id="13" name="Рисунок 12" descr="C:\Users\Пользователь\Desktop\литра\ап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4" y="1700808"/>
            <a:ext cx="2524840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 descr="C:\Users\Пользователь\Desktop\литра\imageро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538" y="4286256"/>
            <a:ext cx="3167085" cy="2375314"/>
          </a:xfrm>
          <a:prstGeom prst="rect">
            <a:avLst/>
          </a:prstGeom>
          <a:noFill/>
        </p:spPr>
      </p:pic>
      <p:pic>
        <p:nvPicPr>
          <p:cNvPr id="15" name="Рисунок 14" descr="C:\Users\Пользователь\Desktop\литра\пр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00562" y="4286256"/>
            <a:ext cx="3143272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F:\к презентации\DSC_387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62394" y="1700808"/>
            <a:ext cx="3738234" cy="2475959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http://www.hotdw.com/wp-content/uploads/2008/06/blue-sky-nature-1440x9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642918"/>
            <a:ext cx="8305800" cy="1143000"/>
          </a:xfrm>
        </p:spPr>
        <p:txBody>
          <a:bodyPr>
            <a:normAutofit/>
          </a:bodyPr>
          <a:lstStyle/>
          <a:p>
            <a:r>
              <a:rPr lang="ru-RU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       </a:t>
            </a:r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Игровая деятельность</a:t>
            </a:r>
            <a:endParaRPr lang="ru-RU" sz="48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DSC0905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2844" y="1928802"/>
            <a:ext cx="2714644" cy="2035983"/>
          </a:xfrm>
          <a:prstGeom prst="rect">
            <a:avLst/>
          </a:prstGeom>
        </p:spPr>
      </p:pic>
      <p:pic>
        <p:nvPicPr>
          <p:cNvPr id="7" name="Рисунок 6" descr="рб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624323">
            <a:off x="233028" y="4378690"/>
            <a:ext cx="3029208" cy="209714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шд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86512" y="2000240"/>
            <a:ext cx="2643174" cy="1982381"/>
          </a:xfrm>
          <a:prstGeom prst="rect">
            <a:avLst/>
          </a:prstGeom>
        </p:spPr>
      </p:pic>
      <p:pic>
        <p:nvPicPr>
          <p:cNvPr id="10" name="Рисунок 9" descr="0-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00364" y="1785926"/>
            <a:ext cx="3143272" cy="2357455"/>
          </a:xfrm>
          <a:prstGeom prst="rect">
            <a:avLst/>
          </a:prstGeom>
        </p:spPr>
      </p:pic>
      <p:pic>
        <p:nvPicPr>
          <p:cNvPr id="11" name="Рисунок 10" descr="дшж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143240" y="4286256"/>
            <a:ext cx="2881300" cy="2160975"/>
          </a:xfrm>
          <a:prstGeom prst="rect">
            <a:avLst/>
          </a:prstGeom>
        </p:spPr>
      </p:pic>
      <p:pic>
        <p:nvPicPr>
          <p:cNvPr id="12" name="Рисунок 11" descr="рбюю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215074" y="4286256"/>
            <a:ext cx="2714163" cy="2214578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http://www.hotdw.com/wp-content/uploads/2008/06/blue-sky-nature-1440x9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b="1" dirty="0" smtClean="0"/>
              <a:t>                    </a:t>
            </a:r>
            <a:r>
              <a:rPr lang="ru-RU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Праздники</a:t>
            </a:r>
            <a:endParaRPr lang="ru-RU" sz="4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глдщг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28926" y="1928802"/>
            <a:ext cx="2928958" cy="2196719"/>
          </a:xfrm>
          <a:prstGeom prst="rect">
            <a:avLst/>
          </a:prstGeom>
        </p:spPr>
      </p:pic>
      <p:pic>
        <p:nvPicPr>
          <p:cNvPr id="6" name="Рисунок 5" descr="ть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282" y="4286256"/>
            <a:ext cx="2857520" cy="2143141"/>
          </a:xfrm>
          <a:prstGeom prst="rect">
            <a:avLst/>
          </a:prstGeom>
        </p:spPr>
      </p:pic>
      <p:pic>
        <p:nvPicPr>
          <p:cNvPr id="4098" name="Picture 2" descr="F:\к презентации\DSC_386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00760" y="980729"/>
            <a:ext cx="2971245" cy="3019776"/>
          </a:xfrm>
          <a:prstGeom prst="rect">
            <a:avLst/>
          </a:prstGeom>
          <a:noFill/>
        </p:spPr>
      </p:pic>
      <p:pic>
        <p:nvPicPr>
          <p:cNvPr id="4099" name="Picture 3" descr="F:\к презентации\HvkY8V6oLpg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034" y="1000108"/>
            <a:ext cx="2274142" cy="3032189"/>
          </a:xfrm>
          <a:prstGeom prst="rect">
            <a:avLst/>
          </a:prstGeom>
          <a:noFill/>
        </p:spPr>
      </p:pic>
      <p:pic>
        <p:nvPicPr>
          <p:cNvPr id="4100" name="Picture 4" descr="F:\к презентации\6mR_Ao6KpaE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00760" y="4143380"/>
            <a:ext cx="2952685" cy="2214514"/>
          </a:xfrm>
          <a:prstGeom prst="rect">
            <a:avLst/>
          </a:prstGeom>
          <a:noFill/>
        </p:spPr>
      </p:pic>
      <p:pic>
        <p:nvPicPr>
          <p:cNvPr id="1026" name="Picture 2" descr="C:\Users\Пользователь\Desktop\фото и видео материалы к ролику\0-xCcD9A5lc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131840" y="4347102"/>
            <a:ext cx="2808312" cy="2106234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 descr="http://www.hotdw.com/wp-content/uploads/2008/06/blue-sky-nature-1440x9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14282" y="214290"/>
            <a:ext cx="8305800" cy="785818"/>
          </a:xfrm>
        </p:spPr>
        <p:txBody>
          <a:bodyPr>
            <a:normAutofit/>
          </a:bodyPr>
          <a:lstStyle/>
          <a:p>
            <a:r>
              <a:rPr lang="ru-RU" sz="4800" b="1" dirty="0" smtClean="0"/>
              <a:t>                          </a:t>
            </a:r>
            <a:r>
              <a:rPr lang="ru-RU" sz="4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9 Мая </a:t>
            </a:r>
            <a:endParaRPr lang="ru-RU" sz="48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 descr="F:\презент\ар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56" y="4562470"/>
            <a:ext cx="2714644" cy="22955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" name="Picture 2" descr="C:\Users\Пользователь\Desktop\9 мая\IMG_20190508_09033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239090"/>
            <a:ext cx="3491880" cy="2618910"/>
          </a:xfrm>
          <a:prstGeom prst="rect">
            <a:avLst/>
          </a:prstGeom>
          <a:noFill/>
        </p:spPr>
      </p:pic>
      <p:pic>
        <p:nvPicPr>
          <p:cNvPr id="1027" name="Picture 3" descr="C:\Users\Пользователь\Desktop\9 мая\IMG_20190508_10124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07904" y="1916831"/>
            <a:ext cx="2592288" cy="3456384"/>
          </a:xfrm>
          <a:prstGeom prst="rect">
            <a:avLst/>
          </a:prstGeom>
          <a:noFill/>
        </p:spPr>
      </p:pic>
      <p:pic>
        <p:nvPicPr>
          <p:cNvPr id="1028" name="Picture 4" descr="C:\Users\Пользователь\Desktop\9 мая\IMG_20190508_08590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1083414"/>
            <a:ext cx="3491880" cy="2618910"/>
          </a:xfrm>
          <a:prstGeom prst="rect">
            <a:avLst/>
          </a:prstGeom>
          <a:noFill/>
        </p:spPr>
      </p:pic>
      <p:pic>
        <p:nvPicPr>
          <p:cNvPr id="1029" name="Picture 5" descr="C:\Users\Пользователь\Desktop\DSC_392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88224" y="1052736"/>
            <a:ext cx="2127025" cy="2715763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http://www.hotdw.com/wp-content/uploads/2008/06/blue-sky-nature-1440x9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2844" y="285728"/>
            <a:ext cx="8786874" cy="571504"/>
          </a:xfrm>
        </p:spPr>
        <p:txBody>
          <a:bodyPr>
            <a:norm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ru-RU" sz="2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Развивающая предметно-пространственная среда</a:t>
            </a:r>
            <a:endParaRPr lang="ru-RU" sz="28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ь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48264" y="1196752"/>
            <a:ext cx="1928826" cy="22860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Рисунок 10" descr="C:\Users\Администратор\Desktop\фото масленица\DSC0721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15816" y="3717032"/>
            <a:ext cx="3357586" cy="29523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0" name="Picture 2" descr="C:\Users\Пользователь\Desktop\9 мая\IMG_20200316_12074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1066612"/>
            <a:ext cx="2304256" cy="2146364"/>
          </a:xfrm>
          <a:prstGeom prst="rect">
            <a:avLst/>
          </a:prstGeom>
          <a:noFill/>
        </p:spPr>
      </p:pic>
      <p:pic>
        <p:nvPicPr>
          <p:cNvPr id="2051" name="Picture 3" descr="C:\Users\Пользователь\Desktop\9 мая\IMG_20200316_120857_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67168" y="3681243"/>
            <a:ext cx="2181296" cy="2916109"/>
          </a:xfrm>
          <a:prstGeom prst="rect">
            <a:avLst/>
          </a:prstGeom>
          <a:noFill/>
        </p:spPr>
      </p:pic>
      <p:pic>
        <p:nvPicPr>
          <p:cNvPr id="2052" name="Picture 4" descr="C:\Users\Пользователь\Desktop\9 мая\IMG_20200316_120906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5536" y="3645024"/>
            <a:ext cx="2225012" cy="2974552"/>
          </a:xfrm>
          <a:prstGeom prst="rect">
            <a:avLst/>
          </a:prstGeom>
          <a:noFill/>
        </p:spPr>
      </p:pic>
      <p:pic>
        <p:nvPicPr>
          <p:cNvPr id="3" name="Picture 2" descr="C:\Users\Пользователь\Desktop\IMG_20200316_132229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03848" y="1052736"/>
            <a:ext cx="3045231" cy="2277881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http://www.hotdw.com/wp-content/uploads/2008/06/blue-sky-nature-1440x9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42910" y="0"/>
            <a:ext cx="8305800" cy="857232"/>
          </a:xfrm>
        </p:spPr>
        <p:txBody>
          <a:bodyPr>
            <a:normAutofit/>
          </a:bodyPr>
          <a:lstStyle/>
          <a:p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4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Взаимодействие с семьей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гше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857232"/>
            <a:ext cx="2487063" cy="34136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0" name="Picture 2" descr="C:\Users\Пользователь\Desktop\семья\IMG_20180113_1025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893998" y="-15502070"/>
            <a:ext cx="18923763" cy="25231684"/>
          </a:xfrm>
          <a:prstGeom prst="rect">
            <a:avLst/>
          </a:prstGeom>
          <a:noFill/>
        </p:spPr>
      </p:pic>
      <p:pic>
        <p:nvPicPr>
          <p:cNvPr id="11" name="Рисунок 10" descr="C:\Users\Пользователь\Desktop\семья\IMG_20180113_102502.jpg"/>
          <p:cNvPicPr/>
          <p:nvPr/>
        </p:nvPicPr>
        <p:blipFill>
          <a:blip r:embed="rId5" cstate="print"/>
          <a:srcRect b="33334"/>
          <a:stretch>
            <a:fillRect/>
          </a:stretch>
        </p:blipFill>
        <p:spPr bwMode="auto">
          <a:xfrm>
            <a:off x="6500826" y="2714620"/>
            <a:ext cx="2288201" cy="19466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F:\презент\гл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7158" y="4500570"/>
            <a:ext cx="2571768" cy="200026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 descr="F:\презент\яч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57950" y="857232"/>
            <a:ext cx="2409825" cy="18073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1" name="Picture 3" descr="F:\презент\орл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929322" y="4286256"/>
            <a:ext cx="2928926" cy="219669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6147" name="Picture 3" descr="F:\к презентации\DSC_3876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928926" y="1714488"/>
            <a:ext cx="3253749" cy="2325666"/>
          </a:xfrm>
          <a:prstGeom prst="rect">
            <a:avLst/>
          </a:prstGeom>
          <a:noFill/>
        </p:spPr>
      </p:pic>
      <p:pic>
        <p:nvPicPr>
          <p:cNvPr id="6148" name="Picture 4" descr="F:\к презентации\DSC_3862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000364" y="4286256"/>
            <a:ext cx="3097906" cy="2214578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http://www.hotdw.com/wp-content/uploads/2008/06/blue-sky-nature-1440x9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57158" y="214290"/>
            <a:ext cx="8305800" cy="857256"/>
          </a:xfrm>
        </p:spPr>
        <p:txBody>
          <a:bodyPr>
            <a:normAutofit/>
          </a:bodyPr>
          <a:lstStyle/>
          <a:p>
            <a:r>
              <a:rPr lang="ru-RU" dirty="0" smtClean="0"/>
              <a:t>      </a:t>
            </a:r>
            <a:r>
              <a:rPr lang="ru-RU" sz="4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Мини-музей «Русская изба»</a:t>
            </a:r>
            <a:endParaRPr lang="ru-RU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7170" name="Picture 2" descr="F:\к презентации\_r3YQ2XneP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97017" y="4071942"/>
            <a:ext cx="1875247" cy="2500330"/>
          </a:xfrm>
          <a:prstGeom prst="rect">
            <a:avLst/>
          </a:prstGeom>
          <a:noFill/>
        </p:spPr>
      </p:pic>
      <p:pic>
        <p:nvPicPr>
          <p:cNvPr id="7171" name="Picture 3" descr="F:\к презентации\bQ5nU-G8cvU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5984" y="4143380"/>
            <a:ext cx="1868079" cy="2490772"/>
          </a:xfrm>
          <a:prstGeom prst="rect">
            <a:avLst/>
          </a:prstGeom>
          <a:noFill/>
        </p:spPr>
      </p:pic>
      <p:pic>
        <p:nvPicPr>
          <p:cNvPr id="7172" name="Picture 4" descr="F:\к презентации\DSC_929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00892" y="3981666"/>
            <a:ext cx="1872904" cy="2662044"/>
          </a:xfrm>
          <a:prstGeom prst="rect">
            <a:avLst/>
          </a:prstGeom>
          <a:noFill/>
        </p:spPr>
      </p:pic>
      <p:pic>
        <p:nvPicPr>
          <p:cNvPr id="7173" name="Picture 5" descr="F:\к презентации\DSC_932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5720" y="4286256"/>
            <a:ext cx="1608997" cy="2287565"/>
          </a:xfrm>
          <a:prstGeom prst="rect">
            <a:avLst/>
          </a:prstGeom>
          <a:noFill/>
        </p:spPr>
      </p:pic>
      <p:pic>
        <p:nvPicPr>
          <p:cNvPr id="7174" name="Picture 6" descr="F:\к презентации\RxlThaiAsbI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72066" y="1357335"/>
            <a:ext cx="3238474" cy="2428855"/>
          </a:xfrm>
          <a:prstGeom prst="rect">
            <a:avLst/>
          </a:prstGeom>
          <a:noFill/>
        </p:spPr>
      </p:pic>
      <p:pic>
        <p:nvPicPr>
          <p:cNvPr id="7175" name="Picture 7" descr="F:\к презентации\vgZxoKpmo2A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99592" y="1340768"/>
            <a:ext cx="3528392" cy="2500293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2" descr="фон Зеленая листв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575" y="-136525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6" name="Picture 4" descr="фон Зеленая листв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575" y="-136525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6" descr="фон Зеленая листв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575" y="-136525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8" descr="http://www.hotdw.com/wp-content/uploads/2008/06/blue-sky-nature-1440x9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23715"/>
            <a:ext cx="9144000" cy="6881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642910" y="1844675"/>
            <a:ext cx="800105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rgbClr val="FF0000"/>
                </a:solidFill>
                <a:latin typeface="+mn-lt"/>
                <a:cs typeface="+mn-cs"/>
              </a:rPr>
              <a:t/>
            </a:r>
            <a:br>
              <a:rPr lang="ru-RU" sz="2800" dirty="0">
                <a:solidFill>
                  <a:srgbClr val="FF0000"/>
                </a:solidFill>
                <a:latin typeface="+mn-lt"/>
                <a:cs typeface="+mn-cs"/>
              </a:rPr>
            </a:br>
            <a:r>
              <a:rPr lang="ru-RU" sz="2800" dirty="0">
                <a:solidFill>
                  <a:srgbClr val="FF0000"/>
                </a:solidFill>
                <a:latin typeface="+mn-lt"/>
                <a:cs typeface="+mn-cs"/>
              </a:rPr>
              <a:t/>
            </a:r>
            <a:br>
              <a:rPr lang="ru-RU" sz="2800" dirty="0">
                <a:solidFill>
                  <a:srgbClr val="FF0000"/>
                </a:solidFill>
                <a:latin typeface="+mn-lt"/>
                <a:cs typeface="+mn-cs"/>
              </a:rPr>
            </a:b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Ты 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вспоминаешь не страну большую, </a:t>
            </a:r>
            <a:endParaRPr lang="ru-RU" sz="2800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которую изъездил 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узнал</a:t>
            </a:r>
            <a:b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Ты вспоминаешь Родину, такую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какой ее ты с детства 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увидал.</a:t>
            </a:r>
            <a:endParaRPr lang="ru-RU" sz="28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57884" y="5214950"/>
            <a:ext cx="2643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К.Симонов</a:t>
            </a:r>
            <a:endParaRPr lang="ru-RU" sz="28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3274</TotalTime>
  <Words>221</Words>
  <Application>Microsoft Office PowerPoint</Application>
  <PresentationFormat>Экран (4:3)</PresentationFormat>
  <Paragraphs>43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Поток</vt:lpstr>
      <vt:lpstr>Слайд 1</vt:lpstr>
      <vt:lpstr>Слайд 2</vt:lpstr>
      <vt:lpstr>Слайд 3</vt:lpstr>
      <vt:lpstr>Слайд 4</vt:lpstr>
      <vt:lpstr>Слайд 5</vt:lpstr>
      <vt:lpstr>           Приобщение  к художественной литературе </vt:lpstr>
      <vt:lpstr>        Игровая деятельность</vt:lpstr>
      <vt:lpstr>                    Праздники</vt:lpstr>
      <vt:lpstr>                          9 Мая </vt:lpstr>
      <vt:lpstr>    Развивающая предметно-пространственная среда</vt:lpstr>
      <vt:lpstr>    Взаимодействие с семьей</vt:lpstr>
      <vt:lpstr>      Мини-музей «Русская изба»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Нравственно- патриотическое воспитание дошкольников</dc:title>
  <dc:creator>Пользователь</dc:creator>
  <cp:lastModifiedBy>Пользователь</cp:lastModifiedBy>
  <cp:revision>366</cp:revision>
  <dcterms:created xsi:type="dcterms:W3CDTF">2013-01-21T13:56:24Z</dcterms:created>
  <dcterms:modified xsi:type="dcterms:W3CDTF">2020-03-16T10:43:44Z</dcterms:modified>
</cp:coreProperties>
</file>